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6666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87" d="100"/>
          <a:sy n="87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28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73CC514-5BDA-463F-8EF7-E2391181B1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2F4B6DB-C902-4CAF-9BDE-74F4949D30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F0732-BA91-4D0A-8D70-B456B1776B68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7302139-167C-448F-9A6F-B87B381FC1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0AA38F-ECE3-4233-97AE-18CD082ABE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62552-7FCF-42A0-835A-72C2C8FF54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476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E906D-F0A5-430C-84CA-97565F99DF5D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D09E9-03EF-4DAC-88B1-1E2B17D8CA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44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B8C2461-9590-4C8B-8456-E95C0A979C3B}"/>
              </a:ext>
            </a:extLst>
          </p:cNvPr>
          <p:cNvSpPr/>
          <p:nvPr userDrawn="1"/>
        </p:nvSpPr>
        <p:spPr>
          <a:xfrm>
            <a:off x="8381393" y="0"/>
            <a:ext cx="3810607" cy="6858000"/>
          </a:xfrm>
          <a:prstGeom prst="rect">
            <a:avLst/>
          </a:prstGeom>
          <a:solidFill>
            <a:srgbClr val="66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algn="ctr"/>
            <a:r>
              <a:rPr lang="fr-FR" dirty="0">
                <a:latin typeface="Gulim" panose="020B0600000101010101" pitchFamily="34" charset="-127"/>
                <a:ea typeface="Gulim" panose="020B0600000101010101" pitchFamily="34" charset="-127"/>
              </a:rPr>
              <a:t>PARIS June7-8, 2018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atin typeface="Gulim" panose="020B0600000101010101" pitchFamily="34" charset="-127"/>
                <a:ea typeface="Gulim" panose="020B0600000101010101" pitchFamily="34" charset="-127"/>
              </a:rPr>
              <a:t>The Next Tech Law Revolution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98E6F725-DDD1-416C-8D65-F1889D859C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81393" cy="6858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B39F2CB-ECB6-4AF9-B688-1DFA89A55F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2" t="15658" r="14809" b="15597"/>
          <a:stretch/>
        </p:blipFill>
        <p:spPr>
          <a:xfrm>
            <a:off x="9337041" y="496957"/>
            <a:ext cx="1767840" cy="171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7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DD767C-32B7-4D47-A118-C9A787058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1">
                <a:solidFill>
                  <a:srgbClr val="666699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</a:lstStyle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B7A821-7624-4968-A5C4-3F51914C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00734" y="6356350"/>
            <a:ext cx="2380665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666699"/>
                </a:solidFill>
              </a:defRPr>
            </a:lvl1pPr>
          </a:lstStyle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C76224-EBCD-43F7-8602-C1069E32F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666699"/>
                </a:solidFill>
              </a:defRPr>
            </a:lvl1pPr>
          </a:lstStyle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4D880E-5426-45B1-8058-ACAAC187E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50">
                <a:solidFill>
                  <a:srgbClr val="666699"/>
                </a:solidFill>
              </a:defRPr>
            </a:lvl1pPr>
          </a:lstStyle>
          <a:p>
            <a:fld id="{DE8468DB-4243-4B31-BCEA-CCDEAA782BAE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4F80D84-9EF7-4C85-B5D7-835A50BAAB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6" t="14635" r="13608" b="13057"/>
          <a:stretch/>
        </p:blipFill>
        <p:spPr>
          <a:xfrm>
            <a:off x="838200" y="6356350"/>
            <a:ext cx="362535" cy="365125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A703916A-F768-4D28-91A8-F0135E5EDD5B}"/>
              </a:ext>
            </a:extLst>
          </p:cNvPr>
          <p:cNvCxnSpPr/>
          <p:nvPr userDrawn="1"/>
        </p:nvCxnSpPr>
        <p:spPr>
          <a:xfrm>
            <a:off x="838200" y="1209040"/>
            <a:ext cx="105156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14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EDF0EDDA-9F4A-4589-B45A-AE0B3BC4A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00734" y="6356350"/>
            <a:ext cx="238066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0E5E989F-C848-4F0D-963E-CE702323A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r>
              <a:rPr lang="fr-FR" dirty="0"/>
              <a:t>I The Next Tech Law Revolution I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33EF2618-E41B-41BA-900F-FD34C9917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fld id="{DE8468DB-4243-4B31-BCEA-CCDEAA782BAE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D6ECAED-E3E7-482E-ACFD-C7B6303F21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6" t="14635" r="13608" b="13057"/>
          <a:stretch/>
        </p:blipFill>
        <p:spPr>
          <a:xfrm>
            <a:off x="838200" y="6356350"/>
            <a:ext cx="362535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8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C2025A9-8786-4E7A-8BB9-4C64F53DBEA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392160" y="4368799"/>
            <a:ext cx="3799840" cy="144291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Yves LEON</a:t>
            </a:r>
          </a:p>
          <a:p>
            <a:pPr marL="0" indent="0" algn="ctr">
              <a:buNone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Expert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informatique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  <a:cs typeface="Arial" panose="020B0604020202020204" pitchFamily="34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Président du Hub Digital, HEC Alumni Association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Lecturer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Mentor EMS in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Technology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Management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Columbia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University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School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Professional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Studies</a:t>
            </a:r>
            <a:endParaRPr lang="fr-FR" sz="1000" b="1" dirty="0">
              <a:latin typeface="Gulim" panose="020B0600000101010101" pitchFamily="34" charset="-127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54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363538" indent="-363538">
              <a:buFont typeface="+mj-lt"/>
              <a:buAutoNum type="arabicPeriod"/>
            </a:pPr>
            <a:r>
              <a:rPr lang="en-US" sz="2400" b="1" dirty="0">
                <a:latin typeface="Gulim" panose="020B0600000101010101" pitchFamily="34" charset="-127"/>
                <a:ea typeface="Gulim" panose="020B0600000101010101" pitchFamily="34" charset="-127"/>
              </a:rPr>
              <a:t>Massive Volumes</a:t>
            </a:r>
          </a:p>
          <a:p>
            <a:pPr marL="363538" indent="-363538">
              <a:buFont typeface="+mj-lt"/>
              <a:buAutoNum type="arabicPeriod"/>
            </a:pPr>
            <a:endParaRPr lang="en-US" sz="2400" b="1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715963" indent="-352425"/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For the past 5 years volumes have exploded : coefficient 1 Mega.</a:t>
            </a:r>
          </a:p>
          <a:p>
            <a:pPr marL="715963" indent="-352425"/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Another 5 </a:t>
            </a:r>
            <a:r>
              <a:rPr lang="en-US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Gigas</a:t>
            </a:r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 in 5 years from now.</a:t>
            </a:r>
          </a:p>
          <a:p>
            <a:pPr marL="715963" indent="-352425"/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Cases amount did not completely follow, but...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242476" y="6068219"/>
            <a:ext cx="2380665" cy="365125"/>
          </a:xfrm>
        </p:spPr>
        <p:txBody>
          <a:bodyPr/>
          <a:lstStyle/>
          <a:p>
            <a:r>
              <a:rPr lang="fr-FR" dirty="0"/>
              <a:t>Paris 2018 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future of legal evidence and how to evaluate claims and loss. The impact of New Technologies.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2742175-2806-44DB-BA29-A34C6928AE59}"/>
              </a:ext>
            </a:extLst>
          </p:cNvPr>
          <p:cNvSpPr txBox="1"/>
          <p:nvPr/>
        </p:nvSpPr>
        <p:spPr>
          <a:xfrm>
            <a:off x="10245687" y="6356350"/>
            <a:ext cx="1233889" cy="415498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Y. LEON</a:t>
            </a:r>
          </a:p>
          <a:p>
            <a:pPr algn="ctr"/>
            <a:r>
              <a:rPr lang="fr-FR" sz="900" dirty="0"/>
              <a:t>Expert informatique</a:t>
            </a:r>
          </a:p>
        </p:txBody>
      </p:sp>
    </p:spTree>
    <p:extLst>
      <p:ext uri="{BB962C8B-B14F-4D97-AF65-F5344CB8AC3E}">
        <p14:creationId xmlns:p14="http://schemas.microsoft.com/office/powerpoint/2010/main" val="344819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363538" indent="-363538">
              <a:buFont typeface="+mj-lt"/>
              <a:buAutoNum type="arabicPeriod" startAt="2"/>
            </a:pPr>
            <a:r>
              <a:rPr lang="en-US" sz="2400" b="1" dirty="0">
                <a:latin typeface="Gulim" panose="020B0600000101010101" pitchFamily="34" charset="-127"/>
                <a:ea typeface="Gulim" panose="020B0600000101010101" pitchFamily="34" charset="-127"/>
              </a:rPr>
              <a:t>Digital is over the world, so cases evaluation are obviously also using digital</a:t>
            </a:r>
          </a:p>
          <a:p>
            <a:pPr marL="457200" indent="-457200">
              <a:buFont typeface="+mj-lt"/>
              <a:buAutoNum type="arabicPeriod" startAt="2"/>
            </a:pPr>
            <a:endParaRPr lang="en-US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715963" indent="-352425"/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Native multi canal.</a:t>
            </a:r>
          </a:p>
          <a:p>
            <a:pPr marL="715963" indent="-352425"/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PC, smartphone, tablets, cloud, middleware, mainframes.</a:t>
            </a:r>
          </a:p>
          <a:p>
            <a:pPr marL="715963" indent="-352425"/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And also profiling, social networks, browsers caches.</a:t>
            </a:r>
          </a:p>
          <a:p>
            <a:pPr marL="715963" indent="-352425"/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Large digital forensic. </a:t>
            </a:r>
          </a:p>
          <a:p>
            <a:pPr marL="715963" indent="-352425"/>
            <a:endParaRPr lang="en-US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363538" indent="0">
              <a:buNone/>
            </a:pPr>
            <a:endParaRPr lang="en-US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363538" indent="0">
              <a:buNone/>
            </a:pPr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		</a:t>
            </a:r>
            <a:r>
              <a:rPr lang="en-US" sz="2000" b="1" dirty="0">
                <a:latin typeface="Gulim" panose="020B0600000101010101" pitchFamily="34" charset="-127"/>
                <a:ea typeface="Gulim" panose="020B0600000101010101" pitchFamily="34" charset="-127"/>
              </a:rPr>
              <a:t>Information is digital, tools are powerful</a:t>
            </a:r>
            <a:endParaRPr lang="en-US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future of legal evidence and how to evaluate claims and loss. The impact of New Technologies.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9CD977E-2BA6-4573-8727-E90E25596E93}"/>
              </a:ext>
            </a:extLst>
          </p:cNvPr>
          <p:cNvSpPr txBox="1"/>
          <p:nvPr/>
        </p:nvSpPr>
        <p:spPr>
          <a:xfrm>
            <a:off x="10245687" y="6356350"/>
            <a:ext cx="1233889" cy="415498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Y. LEON</a:t>
            </a:r>
          </a:p>
          <a:p>
            <a:pPr algn="ctr"/>
            <a:r>
              <a:rPr lang="fr-FR" sz="900" dirty="0"/>
              <a:t>Expert informatique</a:t>
            </a:r>
          </a:p>
        </p:txBody>
      </p:sp>
    </p:spTree>
    <p:extLst>
      <p:ext uri="{BB962C8B-B14F-4D97-AF65-F5344CB8AC3E}">
        <p14:creationId xmlns:p14="http://schemas.microsoft.com/office/powerpoint/2010/main" val="132230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363538" indent="-363538">
              <a:buFont typeface="+mj-lt"/>
              <a:buAutoNum type="arabicPeriod" startAt="3"/>
            </a:pPr>
            <a:r>
              <a:rPr lang="en-US" sz="2400" b="1" dirty="0">
                <a:latin typeface="Gulim" panose="020B0600000101010101" pitchFamily="34" charset="-127"/>
                <a:ea typeface="Gulim" panose="020B0600000101010101" pitchFamily="34" charset="-127"/>
              </a:rPr>
              <a:t>Digital Proofs approach in cases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715963" indent="-352425"/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Used like genetics prints.</a:t>
            </a:r>
          </a:p>
          <a:p>
            <a:pPr marL="715963" indent="-352425"/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Browsers cache.</a:t>
            </a:r>
          </a:p>
          <a:p>
            <a:pPr marL="715963" indent="-352425"/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Search engines: history.</a:t>
            </a:r>
          </a:p>
          <a:p>
            <a:pPr marL="715963" indent="-352425"/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Replay, on line.</a:t>
            </a:r>
          </a:p>
          <a:p>
            <a:pPr marL="715963" indent="-352425"/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Personal profiling.</a:t>
            </a:r>
          </a:p>
          <a:p>
            <a:pPr marL="715963" indent="-352425"/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AI will have a high impact: simulation, analysis.</a:t>
            </a:r>
          </a:p>
          <a:p>
            <a:pPr marL="715963" indent="-352425"/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Example Article 145 in French Legislation.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future of legal evidence and how to evaluate claims and loss. The impact of New Technologies.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D56D0E1-8750-4360-8CD8-482E1F2D643E}"/>
              </a:ext>
            </a:extLst>
          </p:cNvPr>
          <p:cNvSpPr txBox="1"/>
          <p:nvPr/>
        </p:nvSpPr>
        <p:spPr>
          <a:xfrm>
            <a:off x="10245687" y="6356350"/>
            <a:ext cx="1233889" cy="415498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Y. LEON</a:t>
            </a:r>
          </a:p>
          <a:p>
            <a:pPr algn="ctr"/>
            <a:r>
              <a:rPr lang="fr-FR" sz="900" dirty="0"/>
              <a:t>Expert informatique</a:t>
            </a:r>
          </a:p>
        </p:txBody>
      </p:sp>
    </p:spTree>
    <p:extLst>
      <p:ext uri="{BB962C8B-B14F-4D97-AF65-F5344CB8AC3E}">
        <p14:creationId xmlns:p14="http://schemas.microsoft.com/office/powerpoint/2010/main" val="874333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9848161" cy="4351338"/>
          </a:xfrm>
          <a:prstGeom prst="rect">
            <a:avLst/>
          </a:prstGeom>
        </p:spPr>
        <p:txBody>
          <a:bodyPr/>
          <a:lstStyle/>
          <a:p>
            <a:pPr marL="363538" indent="-363538">
              <a:buFont typeface="+mj-lt"/>
              <a:buAutoNum type="arabicPeriod" startAt="4"/>
            </a:pPr>
            <a:r>
              <a:rPr lang="en-US" sz="2400" b="1" dirty="0">
                <a:latin typeface="Gulim" panose="020B0600000101010101" pitchFamily="34" charset="-127"/>
                <a:ea typeface="Gulim" panose="020B0600000101010101" pitchFamily="34" charset="-127"/>
              </a:rPr>
              <a:t>Digital impact on claim amount determination</a:t>
            </a:r>
          </a:p>
          <a:p>
            <a:pPr marL="457200" indent="-457200">
              <a:buFont typeface="+mj-lt"/>
              <a:buAutoNum type="arabicPeriod" startAt="4"/>
            </a:pPr>
            <a:endParaRPr lang="en-US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715963" indent="-352425"/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Beginning...</a:t>
            </a:r>
          </a:p>
          <a:p>
            <a:pPr marL="715963" indent="-352425"/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Loss of opportunity: A new European approach. </a:t>
            </a:r>
          </a:p>
          <a:p>
            <a:pPr marL="715963" indent="-352425"/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Digital simulations are very useful.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future of legal evidence and how to evaluate claims and loss. The impact of New Technologies.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9AC6B77-1EFF-4753-9054-9C442A39DE3D}"/>
              </a:ext>
            </a:extLst>
          </p:cNvPr>
          <p:cNvSpPr txBox="1"/>
          <p:nvPr/>
        </p:nvSpPr>
        <p:spPr>
          <a:xfrm>
            <a:off x="10245687" y="6356350"/>
            <a:ext cx="1233889" cy="415498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Y. LEON</a:t>
            </a:r>
          </a:p>
          <a:p>
            <a:pPr algn="ctr"/>
            <a:r>
              <a:rPr lang="fr-FR" sz="900" dirty="0"/>
              <a:t>Expert informatique</a:t>
            </a:r>
          </a:p>
        </p:txBody>
      </p:sp>
    </p:spTree>
    <p:extLst>
      <p:ext uri="{BB962C8B-B14F-4D97-AF65-F5344CB8AC3E}">
        <p14:creationId xmlns:p14="http://schemas.microsoft.com/office/powerpoint/2010/main" val="1427474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9892229" cy="4351338"/>
          </a:xfrm>
          <a:prstGeom prst="rect">
            <a:avLst/>
          </a:prstGeom>
        </p:spPr>
        <p:txBody>
          <a:bodyPr/>
          <a:lstStyle/>
          <a:p>
            <a:pPr marL="363538" indent="-363538">
              <a:buFont typeface="+mj-lt"/>
              <a:buAutoNum type="arabicPeriod" startAt="5"/>
            </a:pPr>
            <a:r>
              <a:rPr lang="en-US" sz="2400" b="1" dirty="0">
                <a:latin typeface="Gulim" panose="020B0600000101010101" pitchFamily="34" charset="-127"/>
                <a:ea typeface="Gulim" panose="020B0600000101010101" pitchFamily="34" charset="-127"/>
              </a:rPr>
              <a:t>Conclusion </a:t>
            </a:r>
          </a:p>
          <a:p>
            <a:pPr marL="457200" indent="-457200">
              <a:buFont typeface="+mj-lt"/>
              <a:buAutoNum type="arabicPeriod" startAt="5"/>
            </a:pPr>
            <a:endParaRPr lang="en-US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715963" indent="-352425"/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A precise and practical help.</a:t>
            </a:r>
          </a:p>
          <a:p>
            <a:pPr marL="715963" indent="-352425"/>
            <a:endParaRPr lang="en-US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715963" indent="-352425"/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A new cost:</a:t>
            </a:r>
          </a:p>
          <a:p>
            <a:pPr marL="1079500" lvl="1" indent="-363538"/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More time</a:t>
            </a:r>
          </a:p>
          <a:p>
            <a:pPr marL="1079500" lvl="1" indent="-363538"/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Costly tools</a:t>
            </a:r>
          </a:p>
          <a:p>
            <a:pPr marL="820738" lvl="1" indent="0">
              <a:buNone/>
            </a:pPr>
            <a:endParaRPr lang="en-US" sz="16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820738" lvl="1" indent="0">
              <a:buNone/>
            </a:pPr>
            <a:endParaRPr lang="en-US" sz="16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lvl="1" indent="0">
              <a:buNone/>
            </a:pPr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                    </a:t>
            </a:r>
            <a:r>
              <a:rPr lang="en-US" sz="2000" b="1" dirty="0">
                <a:latin typeface="Gulim" panose="020B0600000101010101" pitchFamily="34" charset="-127"/>
                <a:ea typeface="Gulim" panose="020B0600000101010101" pitchFamily="34" charset="-127"/>
              </a:rPr>
              <a:t>More certitude in the results experts will deliver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future of legal evidence and how to evaluate claims and loss. The impact of New Technologies.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D1B98A9-A38F-486C-8601-2C2C222BBD71}"/>
              </a:ext>
            </a:extLst>
          </p:cNvPr>
          <p:cNvSpPr txBox="1"/>
          <p:nvPr/>
        </p:nvSpPr>
        <p:spPr>
          <a:xfrm>
            <a:off x="10245687" y="6356350"/>
            <a:ext cx="1233889" cy="415498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Y. LEON</a:t>
            </a:r>
          </a:p>
          <a:p>
            <a:pPr algn="ctr"/>
            <a:r>
              <a:rPr lang="fr-FR" sz="900" dirty="0"/>
              <a:t>Expert informatique</a:t>
            </a:r>
          </a:p>
        </p:txBody>
      </p:sp>
    </p:spTree>
    <p:extLst>
      <p:ext uri="{BB962C8B-B14F-4D97-AF65-F5344CB8AC3E}">
        <p14:creationId xmlns:p14="http://schemas.microsoft.com/office/powerpoint/2010/main" val="12798387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364</Words>
  <Application>Microsoft Office PowerPoint</Application>
  <PresentationFormat>Grand écran</PresentationFormat>
  <Paragraphs>73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Gulim</vt:lpstr>
      <vt:lpstr>Arial</vt:lpstr>
      <vt:lpstr>Calibri</vt:lpstr>
      <vt:lpstr>Thème Office</vt:lpstr>
      <vt:lpstr>Présentation PowerPoint</vt:lpstr>
      <vt:lpstr>The future of legal evidence and how to evaluate claims and loss. The impact of New Technologies.</vt:lpstr>
      <vt:lpstr>The future of legal evidence and how to evaluate claims and loss. The impact of New Technologies.</vt:lpstr>
      <vt:lpstr>The future of legal evidence and how to evaluate claims and loss. The impact of New Technologies.</vt:lpstr>
      <vt:lpstr>The future of legal evidence and how to evaluate claims and loss. The impact of New Technologies.</vt:lpstr>
      <vt:lpstr>The future of legal evidence and how to evaluate claims and loss. The impact of New Technologies.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latournerie wolfrom</dc:creator>
  <cp:lastModifiedBy>Véronique JEUFFRAY</cp:lastModifiedBy>
  <cp:revision>22</cp:revision>
  <dcterms:created xsi:type="dcterms:W3CDTF">2018-04-20T10:45:39Z</dcterms:created>
  <dcterms:modified xsi:type="dcterms:W3CDTF">2018-06-06T07:49:22Z</dcterms:modified>
</cp:coreProperties>
</file>